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60" r:id="rId2"/>
    <p:sldId id="258" r:id="rId3"/>
    <p:sldId id="261" r:id="rId4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7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3E03F-2FBB-4301-AD87-2BCB0FAE50A4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5E2F7-8A36-43C0-A5C6-99A45147D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874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75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58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69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0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27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55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66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6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05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45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5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1A2B9-4B8D-4F6E-8302-0013E1FE2460}" type="datetimeFigureOut">
              <a:rPr kumimoji="1" lang="ja-JP" altLang="en-US" smtClean="0"/>
              <a:t>2022/7/28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7D853-01FD-437B-9196-6FB6A9F77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31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242046" y="239073"/>
            <a:ext cx="2160000" cy="2880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ここの枠に写真（カラー）を貼り付けてください。</a:t>
            </a:r>
            <a:endParaRPr kumimoji="1" lang="en-US" altLang="ja-JP" sz="1200" dirty="0"/>
          </a:p>
          <a:p>
            <a:pPr marL="0" indent="0">
              <a:buNone/>
            </a:pPr>
            <a:r>
              <a:rPr lang="ja-JP" altLang="en-US" sz="1400" dirty="0"/>
              <a:t>サイズは以下の通りです</a:t>
            </a:r>
            <a:endParaRPr lang="en-US" altLang="ja-JP" sz="1400" dirty="0"/>
          </a:p>
          <a:p>
            <a:pPr marL="179388" lvl="1" indent="0">
              <a:buNone/>
            </a:pPr>
            <a:r>
              <a:rPr lang="ja-JP" altLang="en-US" sz="1200" dirty="0"/>
              <a:t>幅</a:t>
            </a:r>
            <a:r>
              <a:rPr lang="en-US" altLang="ja-JP" sz="1200" dirty="0"/>
              <a:t> 6 cm  x </a:t>
            </a:r>
            <a:r>
              <a:rPr lang="ja-JP" altLang="en-US" sz="1200" dirty="0"/>
              <a:t>高さ  </a:t>
            </a:r>
            <a:r>
              <a:rPr lang="en-US" altLang="ja-JP" sz="1200" dirty="0"/>
              <a:t>8 cm</a:t>
            </a:r>
            <a:endParaRPr kumimoji="1" lang="en-US" altLang="ja-JP" sz="1200" dirty="0"/>
          </a:p>
          <a:p>
            <a:pPr marL="0" indent="0">
              <a:buNone/>
            </a:pPr>
            <a:r>
              <a:rPr lang="ja-JP" altLang="en-US" sz="1200" dirty="0"/>
              <a:t>写真を事前に見た他の参加者が、研究会当日に「あなた」だと認識できるための写真です。</a:t>
            </a:r>
            <a:endParaRPr lang="en-US" altLang="ja-JP" sz="1200"/>
          </a:p>
          <a:p>
            <a:pPr marL="0" indent="0">
              <a:buNone/>
            </a:pPr>
            <a:r>
              <a:rPr lang="ja-JP" altLang="en-US" sz="1200"/>
              <a:t>明瞭</a:t>
            </a:r>
            <a:r>
              <a:rPr lang="ja-JP" altLang="en-US" sz="1200" dirty="0"/>
              <a:t>かつ、顔が大きく写っている写真を用いてください。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1400" dirty="0"/>
              <a:t>枠サイズや配置は　　　　変えないでください</a:t>
            </a:r>
            <a:endParaRPr lang="en-US" altLang="ja-JP" sz="14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2411017" y="239073"/>
            <a:ext cx="6480000" cy="2880000"/>
          </a:xfrm>
        </p:spPr>
        <p:txBody>
          <a:bodyPr>
            <a:noAutofit/>
          </a:bodyPr>
          <a:lstStyle/>
          <a:p>
            <a:r>
              <a:rPr kumimoji="1" lang="ja-JP" altLang="en-US" sz="2400" dirty="0"/>
              <a:t>氏名</a:t>
            </a:r>
            <a:endParaRPr kumimoji="1" lang="en-US" altLang="ja-JP" sz="2400" dirty="0"/>
          </a:p>
          <a:p>
            <a:pPr marL="457200" lvl="1" indent="0">
              <a:buNone/>
            </a:pPr>
            <a:r>
              <a:rPr lang="ja-JP" altLang="en-US" sz="2000" dirty="0"/>
              <a:t>「ふりがな」つきで、必ず記載してください</a:t>
            </a:r>
            <a:endParaRPr kumimoji="1" lang="en-US" altLang="ja-JP" sz="2000" dirty="0"/>
          </a:p>
          <a:p>
            <a:r>
              <a:rPr lang="ja-JP" altLang="en-US" sz="2400" dirty="0"/>
              <a:t>所属・肩書</a:t>
            </a:r>
            <a:endParaRPr lang="en-US" altLang="ja-JP" sz="2400" dirty="0"/>
          </a:p>
          <a:p>
            <a:pPr marL="457200" lvl="1" indent="0">
              <a:buNone/>
            </a:pPr>
            <a:r>
              <a:rPr lang="ja-JP" altLang="en-US" sz="2000" dirty="0"/>
              <a:t>必ず記載してください</a:t>
            </a:r>
            <a:endParaRPr lang="en-US" altLang="ja-JP" sz="2000" dirty="0"/>
          </a:p>
          <a:p>
            <a:r>
              <a:rPr kumimoji="1" lang="ja-JP" altLang="en-US" sz="2400" dirty="0"/>
              <a:t>連絡先（記載</a:t>
            </a:r>
            <a:r>
              <a:rPr kumimoji="1" lang="en-US" altLang="ja-JP" sz="2400" dirty="0"/>
              <a:t>OK</a:t>
            </a:r>
            <a:r>
              <a:rPr kumimoji="1" lang="ja-JP" altLang="en-US" sz="2400" dirty="0"/>
              <a:t>の場合）</a:t>
            </a:r>
            <a:endParaRPr kumimoji="1" lang="en-US" altLang="ja-JP" sz="2400" dirty="0"/>
          </a:p>
          <a:p>
            <a:pPr marL="457200" lvl="1" indent="0">
              <a:buNone/>
            </a:pPr>
            <a:r>
              <a:rPr lang="ja-JP" altLang="en-US" sz="2000" dirty="0"/>
              <a:t>個人情報の観点で気になる方は、　　　　　　　　　　　　　記載しなくても</a:t>
            </a:r>
            <a:r>
              <a:rPr lang="en-US" altLang="ja-JP" sz="2000" dirty="0"/>
              <a:t>OK</a:t>
            </a:r>
            <a:r>
              <a:rPr lang="ja-JP" altLang="en-US" sz="2000" dirty="0" err="1"/>
              <a:t>です</a:t>
            </a:r>
            <a:endParaRPr lang="en-US" altLang="ja-JP" sz="2000" dirty="0"/>
          </a:p>
          <a:p>
            <a:pPr marL="457200" lvl="1" indent="0">
              <a:buNone/>
            </a:pPr>
            <a:r>
              <a:rPr lang="ja-JP" altLang="en-US" sz="2000" dirty="0"/>
              <a:t>記載いただけると、当日、名刺交換の手間が省けます</a:t>
            </a:r>
            <a:endParaRPr lang="en-US" altLang="ja-JP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251015" y="3278758"/>
            <a:ext cx="8640000" cy="3512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prstClr val="black"/>
                </a:solidFill>
              </a:rPr>
              <a:t>専門</a:t>
            </a:r>
            <a:endParaRPr lang="en-US" altLang="ja-JP" sz="24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ja-JP" altLang="en-US" sz="2000" dirty="0"/>
              <a:t>他の人の相談に応じられる得意な分野や、得意な技術などを　　　　　　　　　記載してください</a:t>
            </a:r>
            <a:endParaRPr lang="en-US" altLang="ja-JP" sz="2000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altLang="ja-JP" sz="20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prstClr val="black"/>
                </a:solidFill>
              </a:rPr>
              <a:t>ニーズ</a:t>
            </a:r>
            <a:endParaRPr lang="en-US" altLang="ja-JP" sz="2400" dirty="0">
              <a:solidFill>
                <a:prstClr val="black"/>
              </a:solidFill>
            </a:endParaRPr>
          </a:p>
          <a:p>
            <a:pPr lvl="1"/>
            <a:r>
              <a:rPr lang="ja-JP" altLang="en-US" sz="2000" dirty="0"/>
              <a:t>他の人に相談したいことがあれば、記載してください</a:t>
            </a:r>
            <a:endParaRPr lang="en-US" altLang="ja-JP" sz="2000" dirty="0"/>
          </a:p>
          <a:p>
            <a:pPr lvl="1"/>
            <a:endParaRPr lang="en-US" altLang="ja-JP" sz="2000" dirty="0"/>
          </a:p>
          <a:p>
            <a:r>
              <a:rPr lang="ja-JP" altLang="en-US" sz="2400" dirty="0">
                <a:solidFill>
                  <a:srgbClr val="FF0000"/>
                </a:solidFill>
              </a:rPr>
              <a:t>注意点：レイアウト（配置）は変えないでください！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　　　　　 </a:t>
            </a:r>
            <a:r>
              <a:rPr lang="ja-JP" altLang="en-US" sz="2400" dirty="0"/>
              <a:t>フォントは適宜調整していただいて結構です</a:t>
            </a:r>
            <a:endParaRPr lang="en-US" altLang="ja-JP" sz="2400" dirty="0"/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ja-JP" altLang="en-US" dirty="0">
                <a:solidFill>
                  <a:prstClr val="black"/>
                </a:solidFill>
              </a:rPr>
              <a:t>　　　　（</a:t>
            </a:r>
            <a:r>
              <a:rPr lang="en-US" altLang="ja-JP" dirty="0">
                <a:solidFill>
                  <a:prstClr val="black"/>
                </a:solidFill>
              </a:rPr>
              <a:t>¼</a:t>
            </a:r>
            <a:r>
              <a:rPr lang="ja-JP" altLang="en-US" dirty="0">
                <a:solidFill>
                  <a:prstClr val="black"/>
                </a:solidFill>
              </a:rPr>
              <a:t>のサイズになることを考慮し、少ない文字でわかりやすく記載してください）</a:t>
            </a:r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0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14400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プロフィール作成の説明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59976" y="914400"/>
            <a:ext cx="8633012" cy="5746375"/>
          </a:xfrm>
          <a:ln>
            <a:noFill/>
          </a:ln>
        </p:spPr>
        <p:txBody>
          <a:bodyPr>
            <a:normAutofit/>
          </a:bodyPr>
          <a:lstStyle/>
          <a:p>
            <a:r>
              <a:rPr kumimoji="1" lang="ja-JP" altLang="en-US" sz="2000" dirty="0"/>
              <a:t>プロフィール情報の作成の目的</a:t>
            </a:r>
            <a:endParaRPr kumimoji="1" lang="en-US" altLang="ja-JP" sz="2000" dirty="0"/>
          </a:p>
          <a:p>
            <a:pPr lvl="1"/>
            <a:r>
              <a:rPr kumimoji="1" lang="ja-JP" altLang="en-US" sz="1800" dirty="0"/>
              <a:t>参加者が互いに</a:t>
            </a:r>
            <a:r>
              <a:rPr kumimoji="1" lang="ja-JP" altLang="en-US" sz="1800" b="1" u="sng" dirty="0">
                <a:solidFill>
                  <a:srgbClr val="00B050"/>
                </a:solidFill>
              </a:rPr>
              <a:t>得意なこと（専門）</a:t>
            </a:r>
            <a:r>
              <a:rPr kumimoji="1" lang="ja-JP" altLang="en-US" sz="1800" dirty="0"/>
              <a:t>と</a:t>
            </a:r>
            <a:r>
              <a:rPr kumimoji="1" lang="ja-JP" altLang="en-US" sz="1800" b="1" u="sng" dirty="0">
                <a:solidFill>
                  <a:srgbClr val="FF0000"/>
                </a:solidFill>
              </a:rPr>
              <a:t>困っていること（ニーズ）</a:t>
            </a:r>
            <a:r>
              <a:rPr kumimoji="1" lang="ja-JP" altLang="en-US" sz="1800" dirty="0"/>
              <a:t>を明らかにし、　　　　</a:t>
            </a:r>
            <a:r>
              <a:rPr kumimoji="1" lang="ja-JP" altLang="en-US" sz="1800" b="1" u="sng" dirty="0">
                <a:solidFill>
                  <a:srgbClr val="00B050"/>
                </a:solidFill>
              </a:rPr>
              <a:t>専門</a:t>
            </a:r>
            <a:r>
              <a:rPr kumimoji="1" lang="ja-JP" altLang="en-US" sz="1800" dirty="0"/>
              <a:t>と</a:t>
            </a:r>
            <a:r>
              <a:rPr kumimoji="1" lang="ja-JP" altLang="en-US" sz="1800" b="1" u="sng" dirty="0">
                <a:solidFill>
                  <a:srgbClr val="FF0000"/>
                </a:solidFill>
              </a:rPr>
              <a:t>ニーズ</a:t>
            </a:r>
            <a:r>
              <a:rPr kumimoji="1" lang="ja-JP" altLang="en-US" sz="1800" dirty="0"/>
              <a:t>のマッチングにより、参加者</a:t>
            </a:r>
            <a:r>
              <a:rPr lang="ja-JP" altLang="en-US" sz="1800" dirty="0"/>
              <a:t>の間でコラボレーションが　　　　　　　　発生しやすくすることを目的にしています。</a:t>
            </a:r>
            <a:endParaRPr lang="en-US" altLang="ja-JP" sz="1800" dirty="0"/>
          </a:p>
          <a:p>
            <a:pPr lvl="3"/>
            <a:endParaRPr lang="en-US" altLang="ja-JP" sz="1200" dirty="0"/>
          </a:p>
          <a:p>
            <a:r>
              <a:rPr lang="ja-JP" altLang="en-US" sz="2000" dirty="0"/>
              <a:t>プロフィール情報の期待される効果</a:t>
            </a:r>
            <a:endParaRPr lang="en-US" altLang="ja-JP" sz="2000" dirty="0"/>
          </a:p>
          <a:p>
            <a:pPr lvl="1"/>
            <a:r>
              <a:rPr kumimoji="1" lang="ja-JP" altLang="en-US" sz="1800" dirty="0"/>
              <a:t>研究会当日に、誰と話してみたいかを事前に調べられる</a:t>
            </a:r>
            <a:endParaRPr kumimoji="1" lang="en-US" altLang="ja-JP" sz="1800" dirty="0"/>
          </a:p>
          <a:p>
            <a:pPr lvl="1"/>
            <a:r>
              <a:rPr lang="ja-JP" altLang="en-US" sz="1800" dirty="0"/>
              <a:t>研究会開催後にも、互いに連絡が取りやすくなる</a:t>
            </a:r>
            <a:endParaRPr lang="en-US" altLang="ja-JP" sz="1800" dirty="0"/>
          </a:p>
          <a:p>
            <a:pPr lvl="3"/>
            <a:endParaRPr kumimoji="1" lang="en-US" altLang="ja-JP" sz="1200" dirty="0"/>
          </a:p>
          <a:p>
            <a:r>
              <a:rPr kumimoji="1" lang="ja-JP" altLang="en-US" sz="2000" dirty="0"/>
              <a:t>プロフィール作成上のお願い</a:t>
            </a:r>
            <a:endParaRPr kumimoji="1" lang="en-US" altLang="ja-JP" sz="2000" dirty="0"/>
          </a:p>
          <a:p>
            <a:pPr lvl="1"/>
            <a:r>
              <a:rPr lang="ja-JP" altLang="en-US" sz="1800" dirty="0"/>
              <a:t>各項目は、簡潔にお書きください。</a:t>
            </a:r>
            <a:endParaRPr lang="en-US" altLang="ja-JP" sz="1800" dirty="0"/>
          </a:p>
          <a:p>
            <a:pPr lvl="1"/>
            <a:r>
              <a:rPr kumimoji="1" lang="ja-JP" altLang="en-US" sz="1800" dirty="0"/>
              <a:t>作成後、自己プロフィールがある</a:t>
            </a:r>
            <a:r>
              <a:rPr kumimoji="1" lang="en-US" altLang="ja-JP" sz="1800" b="1" u="sng" dirty="0">
                <a:solidFill>
                  <a:srgbClr val="FF0000"/>
                </a:solidFill>
              </a:rPr>
              <a:t>1</a:t>
            </a:r>
            <a:r>
              <a:rPr kumimoji="1" lang="ja-JP" altLang="en-US" sz="1800" b="1" u="sng" dirty="0">
                <a:solidFill>
                  <a:srgbClr val="FF0000"/>
                </a:solidFill>
              </a:rPr>
              <a:t>枚目だけ</a:t>
            </a:r>
            <a:r>
              <a:rPr kumimoji="1" lang="ja-JP" altLang="en-US" sz="1800" dirty="0"/>
              <a:t>を保存し、ファイル名をご自身の　「</a:t>
            </a:r>
            <a:r>
              <a:rPr kumimoji="1" lang="ja-JP" altLang="en-US" sz="1800" dirty="0">
                <a:solidFill>
                  <a:srgbClr val="3333FF"/>
                </a:solidFill>
              </a:rPr>
              <a:t>みょう</a:t>
            </a:r>
            <a:r>
              <a:rPr kumimoji="1" lang="ja-JP" altLang="en-US" sz="1800" dirty="0" err="1">
                <a:solidFill>
                  <a:srgbClr val="3333FF"/>
                </a:solidFill>
              </a:rPr>
              <a:t>じ</a:t>
            </a:r>
            <a:r>
              <a:rPr kumimoji="1" lang="ja-JP" altLang="en-US" sz="1800" dirty="0">
                <a:solidFill>
                  <a:srgbClr val="3333FF"/>
                </a:solidFill>
              </a:rPr>
              <a:t>＿なまえ</a:t>
            </a:r>
            <a:r>
              <a:rPr kumimoji="1" lang="en-US" altLang="ja-JP" sz="1800" dirty="0"/>
              <a:t>.</a:t>
            </a:r>
            <a:r>
              <a:rPr kumimoji="1" lang="en-US" altLang="ja-JP" sz="1800" dirty="0" err="1"/>
              <a:t>pptx</a:t>
            </a:r>
            <a:r>
              <a:rPr kumimoji="1" lang="ja-JP" altLang="en-US" sz="1800" dirty="0"/>
              <a:t>」と</a:t>
            </a:r>
            <a:r>
              <a:rPr kumimoji="1" lang="ja-JP" altLang="en-US" sz="1800" b="1" u="sng" dirty="0">
                <a:solidFill>
                  <a:srgbClr val="3333FF"/>
                </a:solidFill>
              </a:rPr>
              <a:t>ひらがな</a:t>
            </a:r>
            <a:r>
              <a:rPr kumimoji="1" lang="ja-JP" altLang="en-US" sz="1800" dirty="0"/>
              <a:t>で保存し、事務局にお送りください。</a:t>
            </a:r>
            <a:endParaRPr kumimoji="1" lang="en-US" altLang="ja-JP" sz="1800" dirty="0"/>
          </a:p>
          <a:p>
            <a:pPr lvl="2"/>
            <a:r>
              <a:rPr lang="ja-JP" altLang="en-US" sz="1400" dirty="0"/>
              <a:t>例：「食欲　旺盛」さん　なら　「</a:t>
            </a:r>
            <a:r>
              <a:rPr lang="ja-JP" altLang="en-US" sz="1400" dirty="0" err="1"/>
              <a:t>しょく</a:t>
            </a:r>
            <a:r>
              <a:rPr lang="ja-JP" altLang="en-US" sz="1400" dirty="0"/>
              <a:t>よく＿おうせい</a:t>
            </a:r>
            <a:r>
              <a:rPr lang="en-US" altLang="ja-JP" sz="1400" dirty="0"/>
              <a:t>.</a:t>
            </a:r>
            <a:r>
              <a:rPr lang="en-US" altLang="ja-JP" sz="1400" dirty="0" err="1"/>
              <a:t>pptx</a:t>
            </a:r>
            <a:r>
              <a:rPr lang="ja-JP" altLang="en-US" sz="1400" dirty="0"/>
              <a:t>」</a:t>
            </a:r>
            <a:endParaRPr lang="en-US" altLang="ja-JP" sz="1400" dirty="0"/>
          </a:p>
          <a:p>
            <a:pPr lvl="3"/>
            <a:endParaRPr kumimoji="1" lang="en-US" altLang="ja-JP" sz="1200" dirty="0"/>
          </a:p>
          <a:p>
            <a:r>
              <a:rPr kumimoji="1" lang="ja-JP" altLang="en-US" sz="2000" dirty="0"/>
              <a:t>配布する際のレイアウト</a:t>
            </a:r>
            <a:endParaRPr kumimoji="1" lang="en-US" altLang="ja-JP" sz="2000" dirty="0"/>
          </a:p>
          <a:p>
            <a:pPr lvl="1"/>
            <a:r>
              <a:rPr lang="ja-JP" altLang="en-US" sz="1800" dirty="0"/>
              <a:t>皆様から集めた一人</a:t>
            </a:r>
            <a:r>
              <a:rPr lang="en-US" altLang="ja-JP" sz="1800" dirty="0"/>
              <a:t>1</a:t>
            </a:r>
            <a:r>
              <a:rPr lang="ja-JP" altLang="en-US" sz="1800" dirty="0"/>
              <a:t>枚のスライドファイルを五十音順に並べ、　　　　　　　　　　　</a:t>
            </a:r>
            <a:r>
              <a:rPr lang="en-US" altLang="ja-JP" sz="1800" b="1" u="sng" dirty="0"/>
              <a:t>4</a:t>
            </a:r>
            <a:r>
              <a:rPr lang="ja-JP" altLang="en-US" sz="1800" b="1" u="sng" dirty="0"/>
              <a:t>枚</a:t>
            </a:r>
            <a:r>
              <a:rPr lang="en-US" altLang="ja-JP" sz="1800" b="1" u="sng" dirty="0"/>
              <a:t>1</a:t>
            </a:r>
            <a:r>
              <a:rPr lang="ja-JP" altLang="en-US" sz="1800" b="1" u="sng" dirty="0"/>
              <a:t>ページのレイアウト</a:t>
            </a:r>
            <a:r>
              <a:rPr lang="ja-JP" altLang="en-US" sz="1800" dirty="0"/>
              <a:t>で</a:t>
            </a:r>
            <a:r>
              <a:rPr lang="en-US" altLang="ja-JP" sz="1800" dirty="0"/>
              <a:t>pdf</a:t>
            </a:r>
            <a:r>
              <a:rPr lang="ja-JP" altLang="en-US" sz="1800" dirty="0"/>
              <a:t>化する予定です。</a:t>
            </a:r>
            <a:endParaRPr lang="en-US" altLang="ja-JP" sz="1800" dirty="0"/>
          </a:p>
          <a:p>
            <a:pPr lvl="1"/>
            <a:r>
              <a:rPr lang="en-US" altLang="ja-JP" sz="1800" dirty="0"/>
              <a:t>¼</a:t>
            </a:r>
            <a:r>
              <a:rPr lang="ja-JP" altLang="en-US" sz="1800" dirty="0"/>
              <a:t>のサイズになることを考慮し、少ない文字でわかりやすく記載してください</a:t>
            </a:r>
            <a:endParaRPr lang="en-US" altLang="ja-JP" sz="1800" dirty="0"/>
          </a:p>
        </p:txBody>
      </p:sp>
      <p:sp>
        <p:nvSpPr>
          <p:cNvPr id="6" name="正方形/長方形 5"/>
          <p:cNvSpPr/>
          <p:nvPr/>
        </p:nvSpPr>
        <p:spPr>
          <a:xfrm>
            <a:off x="628650" y="4268555"/>
            <a:ext cx="7627844" cy="55581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7435874" y="5030379"/>
            <a:ext cx="1340085" cy="1086931"/>
            <a:chOff x="7332357" y="5443268"/>
            <a:chExt cx="1340085" cy="1086931"/>
          </a:xfrm>
        </p:grpSpPr>
        <p:sp>
          <p:nvSpPr>
            <p:cNvPr id="14" name="正方形/長方形 13"/>
            <p:cNvSpPr/>
            <p:nvPr/>
          </p:nvSpPr>
          <p:spPr>
            <a:xfrm rot="5400000">
              <a:off x="7458934" y="5316691"/>
              <a:ext cx="1086931" cy="13400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7404865" y="5527428"/>
              <a:ext cx="1195671" cy="913348"/>
              <a:chOff x="7499755" y="5404270"/>
              <a:chExt cx="997521" cy="761985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7499755" y="5404270"/>
                <a:ext cx="457084" cy="34281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8040192" y="5404270"/>
                <a:ext cx="457084" cy="34281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7499755" y="5823442"/>
                <a:ext cx="457084" cy="34281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8040192" y="5823442"/>
                <a:ext cx="457084" cy="34281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2057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242046" y="239073"/>
            <a:ext cx="2160000" cy="2880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ここの枠に写真（カラー）を貼り付けてください。</a:t>
            </a:r>
            <a:endParaRPr kumimoji="1" lang="en-US" altLang="ja-JP" sz="1200" dirty="0"/>
          </a:p>
          <a:p>
            <a:pPr marL="0" indent="0">
              <a:buNone/>
            </a:pPr>
            <a:r>
              <a:rPr lang="ja-JP" altLang="en-US" sz="1400" dirty="0"/>
              <a:t>サイズは以下の通りです</a:t>
            </a:r>
            <a:endParaRPr lang="en-US" altLang="ja-JP" sz="1400" dirty="0"/>
          </a:p>
          <a:p>
            <a:pPr marL="179388" lvl="1" indent="0">
              <a:buNone/>
            </a:pPr>
            <a:r>
              <a:rPr lang="ja-JP" altLang="en-US" sz="1200" dirty="0"/>
              <a:t>幅</a:t>
            </a:r>
            <a:r>
              <a:rPr lang="en-US" altLang="ja-JP" sz="1200" dirty="0"/>
              <a:t> 6 cm  x </a:t>
            </a:r>
            <a:r>
              <a:rPr lang="ja-JP" altLang="en-US" sz="1200" dirty="0"/>
              <a:t>高さ  </a:t>
            </a:r>
            <a:r>
              <a:rPr lang="en-US" altLang="ja-JP" sz="1200" dirty="0"/>
              <a:t>8 cm</a:t>
            </a:r>
            <a:endParaRPr kumimoji="1" lang="en-US" altLang="ja-JP" sz="1200" dirty="0"/>
          </a:p>
          <a:p>
            <a:pPr marL="0" indent="0">
              <a:buNone/>
            </a:pPr>
            <a:r>
              <a:rPr lang="ja-JP" altLang="en-US" sz="1200" dirty="0"/>
              <a:t>写真を事前に見た他の参加者が、研究会当日に「あなた」だと認識できるための写真です。</a:t>
            </a:r>
            <a:endParaRPr lang="en-US" altLang="ja-JP" sz="1200"/>
          </a:p>
          <a:p>
            <a:pPr marL="0" indent="0">
              <a:buNone/>
            </a:pPr>
            <a:r>
              <a:rPr lang="ja-JP" altLang="en-US" sz="1200"/>
              <a:t>明瞭</a:t>
            </a:r>
            <a:r>
              <a:rPr lang="ja-JP" altLang="en-US" sz="1200" dirty="0"/>
              <a:t>かつ、顔が大きく写っている写真を用いてください。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1400" dirty="0"/>
              <a:t>枠サイズや配置は　　　　変えないでください</a:t>
            </a:r>
            <a:endParaRPr lang="en-US" altLang="ja-JP" sz="14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6C3131F-4BAD-CB4E-9C45-AF97C1C74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6" y="249270"/>
            <a:ext cx="2151031" cy="2859606"/>
          </a:xfrm>
          <a:prstGeom prst="rect">
            <a:avLst/>
          </a:prstGeom>
        </p:spPr>
      </p:pic>
      <p:sp>
        <p:nvSpPr>
          <p:cNvPr id="9" name="コンテンツ プレースホルダー 5">
            <a:extLst>
              <a:ext uri="{FF2B5EF4-FFF2-40B4-BE49-F238E27FC236}">
                <a16:creationId xmlns:a16="http://schemas.microsoft.com/office/drawing/2014/main" id="{99D44940-C216-D24F-9915-4B7A4BE0CE3A}"/>
              </a:ext>
            </a:extLst>
          </p:cNvPr>
          <p:cNvSpPr txBox="1">
            <a:spLocks/>
          </p:cNvSpPr>
          <p:nvPr/>
        </p:nvSpPr>
        <p:spPr>
          <a:xfrm>
            <a:off x="2402046" y="239073"/>
            <a:ext cx="6480000" cy="288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/>
              <a:t>氏名</a:t>
            </a:r>
            <a:endParaRPr lang="en-US" altLang="ja-JP" sz="24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ja-JP" altLang="en-US" sz="2000"/>
              <a:t>岩﨑</a:t>
            </a:r>
            <a:r>
              <a:rPr lang="en-US" altLang="ja-JP" sz="2000" dirty="0"/>
              <a:t> </a:t>
            </a:r>
            <a:r>
              <a:rPr lang="ja-JP" altLang="en-US" sz="2000"/>
              <a:t>有作　（いわさき</a:t>
            </a:r>
            <a:r>
              <a:rPr lang="en-US" altLang="ja-JP" sz="2000" dirty="0"/>
              <a:t> </a:t>
            </a:r>
            <a:r>
              <a:rPr lang="ja-JP" altLang="en-US" sz="2000"/>
              <a:t>ゆうさく）</a:t>
            </a:r>
            <a:endParaRPr lang="en-US" altLang="ja-JP" sz="2000" dirty="0"/>
          </a:p>
          <a:p>
            <a:r>
              <a:rPr lang="ja-JP" altLang="en-US" sz="2400"/>
              <a:t>所属・肩書</a:t>
            </a:r>
            <a:endParaRPr lang="en-US" altLang="ja-JP" sz="24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ja-JP" altLang="en-US" sz="2000"/>
              <a:t>京都府立大学大学院生命環境科学研究科・教授</a:t>
            </a:r>
            <a:endParaRPr lang="en-US" altLang="ja-JP" sz="2000" dirty="0"/>
          </a:p>
          <a:p>
            <a:r>
              <a:rPr lang="ja-JP" altLang="en-US" sz="2400"/>
              <a:t>連絡先</a:t>
            </a:r>
            <a:endParaRPr lang="en-US" altLang="ja-JP" sz="24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ja-JP" sz="2000" dirty="0" err="1"/>
              <a:t>ysk-iwasaki@kpu.ac.jp</a:t>
            </a:r>
            <a:endParaRPr lang="en-US" altLang="ja-JP" sz="20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CC6D177-67D5-8342-BC3F-670D836529EA}"/>
              </a:ext>
            </a:extLst>
          </p:cNvPr>
          <p:cNvSpPr/>
          <p:nvPr/>
        </p:nvSpPr>
        <p:spPr>
          <a:xfrm>
            <a:off x="251015" y="3243677"/>
            <a:ext cx="8640000" cy="3614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prstClr val="black"/>
                </a:solidFill>
              </a:rPr>
              <a:t>専門</a:t>
            </a:r>
            <a:endParaRPr lang="en-US" altLang="ja-JP" sz="24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prstClr val="black"/>
                </a:solidFill>
              </a:rPr>
              <a:t>求心性迷走神経単離ニューロンの調製、神経活動測定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prstClr val="black"/>
                </a:solidFill>
              </a:rPr>
              <a:t>求心性</a:t>
            </a:r>
            <a:r>
              <a:rPr lang="ja-JP" altLang="en-US" sz="2000">
                <a:solidFill>
                  <a:prstClr val="black"/>
                </a:solidFill>
              </a:rPr>
              <a:t>迷走神経の外科的・化学的切断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prstClr val="black"/>
                </a:solidFill>
              </a:rPr>
              <a:t>求心性迷走神経へのウイルスベクターマイクロインジェクション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ja-JP" altLang="en-US" sz="2400">
                <a:solidFill>
                  <a:prstClr val="black"/>
                </a:solidFill>
              </a:rPr>
              <a:t>ニーズ</a:t>
            </a:r>
            <a:endParaRPr lang="en-US" altLang="ja-JP" sz="24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prstClr val="black"/>
                </a:solidFill>
              </a:rPr>
              <a:t>報酬性摂食・摂食リズムと肥満に</a:t>
            </a:r>
            <a:r>
              <a:rPr lang="ja-JP" altLang="en-US" sz="2000">
                <a:solidFill>
                  <a:prstClr val="black"/>
                </a:solidFill>
              </a:rPr>
              <a:t>関する研究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prstClr val="black"/>
                </a:solidFill>
              </a:rPr>
              <a:t>Fiber photometry</a:t>
            </a:r>
            <a:r>
              <a:rPr lang="ja-JP" altLang="en-US" sz="2000">
                <a:solidFill>
                  <a:prstClr val="black"/>
                </a:solidFill>
              </a:rPr>
              <a:t>など、神経活動の</a:t>
            </a:r>
            <a:r>
              <a:rPr lang="en-US" altLang="ja-JP" sz="2000" dirty="0">
                <a:solidFill>
                  <a:prstClr val="black"/>
                </a:solidFill>
              </a:rPr>
              <a:t>in vivo imaging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prstClr val="black"/>
                </a:solidFill>
              </a:rPr>
              <a:t>生物種を超えた、食行動科学への取り組みをされている方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prstClr val="black"/>
                </a:solidFill>
              </a:rPr>
              <a:t>ヒト臨床試験の経験、および、実施スキル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prstClr val="black"/>
                </a:solidFill>
              </a:rPr>
              <a:t>行政（中央省庁）への働きかけのノウハウ</a:t>
            </a:r>
            <a:endParaRPr lang="en-US" altLang="ja-JP" sz="2000" dirty="0">
              <a:solidFill>
                <a:prstClr val="black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FC472C9-73BF-694E-8EEC-81D1D013DD61}"/>
              </a:ext>
            </a:extLst>
          </p:cNvPr>
          <p:cNvSpPr txBox="1"/>
          <p:nvPr/>
        </p:nvSpPr>
        <p:spPr>
          <a:xfrm rot="20641284">
            <a:off x="5911959" y="4466963"/>
            <a:ext cx="3179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</a:rPr>
              <a:t>作成例です</a:t>
            </a:r>
          </a:p>
        </p:txBody>
      </p:sp>
    </p:spTree>
    <p:extLst>
      <p:ext uri="{BB962C8B-B14F-4D97-AF65-F5344CB8AC3E}">
        <p14:creationId xmlns:p14="http://schemas.microsoft.com/office/powerpoint/2010/main" val="961601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577</Words>
  <Application>Microsoft Macintosh PowerPoint</Application>
  <PresentationFormat>画面に合わせる (4:3)</PresentationFormat>
  <Paragraphs>61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PowerPoint プレゼンテーション</vt:lpstr>
      <vt:lpstr>プロフィール作成の説明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佐々木努</dc:creator>
  <cp:lastModifiedBy>Iwasaki Y</cp:lastModifiedBy>
  <cp:revision>30</cp:revision>
  <cp:lastPrinted>2017-02-24T00:29:03Z</cp:lastPrinted>
  <dcterms:created xsi:type="dcterms:W3CDTF">2017-02-23T23:39:34Z</dcterms:created>
  <dcterms:modified xsi:type="dcterms:W3CDTF">2022-07-28T13:01:55Z</dcterms:modified>
</cp:coreProperties>
</file>